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61" r:id="rId4"/>
    <p:sldId id="262" r:id="rId5"/>
    <p:sldId id="258" r:id="rId6"/>
    <p:sldId id="259" r:id="rId7"/>
    <p:sldId id="265" r:id="rId8"/>
    <p:sldId id="266" r:id="rId9"/>
    <p:sldId id="267" r:id="rId10"/>
    <p:sldId id="268" r:id="rId11"/>
    <p:sldId id="269" r:id="rId12"/>
    <p:sldId id="270" r:id="rId13"/>
    <p:sldId id="272" r:id="rId14"/>
    <p:sldId id="275" r:id="rId15"/>
    <p:sldId id="274" r:id="rId16"/>
    <p:sldId id="276" r:id="rId17"/>
    <p:sldId id="263" r:id="rId18"/>
    <p:sldId id="277" r:id="rId19"/>
    <p:sldId id="280" r:id="rId20"/>
    <p:sldId id="264"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33" autoAdjust="0"/>
    <p:restoredTop sz="94675" autoAdjust="0"/>
  </p:normalViewPr>
  <p:slideViewPr>
    <p:cSldViewPr>
      <p:cViewPr varScale="1">
        <p:scale>
          <a:sx n="103" d="100"/>
          <a:sy n="103" d="100"/>
        </p:scale>
        <p:origin x="-1152" y="-90"/>
      </p:cViewPr>
      <p:guideLst>
        <p:guide orient="horz" pos="2160"/>
        <p:guide pos="2880"/>
      </p:guideLst>
    </p:cSldViewPr>
  </p:slideViewPr>
  <p:outlineViewPr>
    <p:cViewPr>
      <p:scale>
        <a:sx n="33" d="100"/>
        <a:sy n="33" d="100"/>
      </p:scale>
      <p:origin x="0" y="147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D7D12CE5-A511-4A99-91F1-4E077AD7BE63}" type="datetimeFigureOut">
              <a:rPr lang="en-CA" smtClean="0"/>
              <a:t>2017-02-27</a:t>
            </a:fld>
            <a:endParaRPr lang="en-CA"/>
          </a:p>
        </p:txBody>
      </p:sp>
      <p:sp>
        <p:nvSpPr>
          <p:cNvPr id="17" name="Footer Placeholder 16"/>
          <p:cNvSpPr>
            <a:spLocks noGrp="1"/>
          </p:cNvSpPr>
          <p:nvPr>
            <p:ph type="ftr" sz="quarter" idx="11"/>
          </p:nvPr>
        </p:nvSpPr>
        <p:spPr/>
        <p:txBody>
          <a:bodyPr/>
          <a:lstStyle/>
          <a:p>
            <a:endParaRPr lang="en-CA"/>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C0B0B18-0425-4A31-A187-C0316847B7A8}" type="slidenum">
              <a:rPr lang="en-CA" smtClean="0"/>
              <a:t>‹#›</a:t>
            </a:fld>
            <a:endParaRPr lang="en-CA"/>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D7D12CE5-A511-4A99-91F1-4E077AD7BE63}" type="datetimeFigureOut">
              <a:rPr lang="en-CA" smtClean="0"/>
              <a:t>2017-02-27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a:xfrm>
            <a:off x="4361688" y="1026372"/>
            <a:ext cx="457200" cy="441325"/>
          </a:xfrm>
        </p:spPr>
        <p:txBody>
          <a:bodyPr/>
          <a:lstStyle/>
          <a:p>
            <a:fld id="{7C0B0B18-0425-4A31-A187-C0316847B7A8}" type="slidenum">
              <a:rPr lang="en-CA" smtClean="0"/>
              <a:t>‹#›</a:t>
            </a:fld>
            <a:endParaRPr lang="en-CA"/>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CA"/>
          </a:p>
        </p:txBody>
      </p:sp>
      <p:sp>
        <p:nvSpPr>
          <p:cNvPr id="4" name="Date Placeholder 3"/>
          <p:cNvSpPr>
            <a:spLocks noGrp="1"/>
          </p:cNvSpPr>
          <p:nvPr>
            <p:ph type="dt" sz="half" idx="10"/>
          </p:nvPr>
        </p:nvSpPr>
        <p:spPr/>
        <p:txBody>
          <a:bodyPr/>
          <a:lstStyle/>
          <a:p>
            <a:fld id="{D7D12CE5-A511-4A99-91F1-4E077AD7BE63}" type="datetimeFigureOut">
              <a:rPr lang="en-CA" smtClean="0"/>
              <a:t>2017-02-27</a:t>
            </a:fld>
            <a:endParaRPr lang="en-CA"/>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C0B0B18-0425-4A31-A187-C0316847B7A8}" type="slidenum">
              <a:rPr lang="en-CA" smtClean="0"/>
              <a:t>‹#›</a:t>
            </a:fld>
            <a:endParaRPr lang="en-CA"/>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D7D12CE5-A511-4A99-91F1-4E077AD7BE63}" type="datetimeFigureOut">
              <a:rPr lang="en-CA" smtClean="0"/>
              <a:t>2017-02-27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7C0B0B18-0425-4A31-A187-C0316847B7A8}" type="slidenum">
              <a:rPr lang="en-CA" smtClean="0"/>
              <a:t>‹#›</a:t>
            </a:fld>
            <a:endParaRPr lang="en-CA"/>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D7D12CE5-A511-4A99-91F1-4E077AD7BE63}" type="datetimeFigureOut">
              <a:rPr lang="en-CA" smtClean="0"/>
              <a:t>2017-02-27</a:t>
            </a:fld>
            <a:endParaRPr lang="en-CA"/>
          </a:p>
        </p:txBody>
      </p:sp>
      <p:sp>
        <p:nvSpPr>
          <p:cNvPr id="8" name="Footer Placeholder 7"/>
          <p:cNvSpPr>
            <a:spLocks noGrp="1"/>
          </p:cNvSpPr>
          <p:nvPr>
            <p:ph type="ftr" sz="quarter" idx="11"/>
          </p:nvPr>
        </p:nvSpPr>
        <p:spPr>
          <a:xfrm>
            <a:off x="304800" y="6409944"/>
            <a:ext cx="3581400" cy="365760"/>
          </a:xfrm>
        </p:spPr>
        <p:txBody>
          <a:bodyPr/>
          <a:lstStyle/>
          <a:p>
            <a:endParaRPr lang="en-CA"/>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7C0B0B18-0425-4A31-A187-C0316847B7A8}" type="slidenum">
              <a:rPr lang="en-CA" smtClean="0"/>
              <a:t>‹#›</a:t>
            </a:fld>
            <a:endParaRPr lang="en-CA"/>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7D12CE5-A511-4A99-91F1-4E077AD7BE63}" type="datetimeFigureOut">
              <a:rPr lang="en-CA" smtClean="0"/>
              <a:t>2017-02-27</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a:xfrm>
            <a:off x="4343400" y="1036020"/>
            <a:ext cx="457200" cy="441325"/>
          </a:xfrm>
        </p:spPr>
        <p:txBody>
          <a:bodyPr/>
          <a:lstStyle/>
          <a:p>
            <a:fld id="{7C0B0B18-0425-4A31-A187-C0316847B7A8}" type="slidenum">
              <a:rPr lang="en-CA" smtClean="0"/>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D7D12CE5-A511-4A99-91F1-4E077AD7BE63}" type="datetimeFigureOut">
              <a:rPr lang="en-CA" smtClean="0"/>
              <a:t>2017-02-27</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7C0B0B18-0425-4A31-A187-C0316847B7A8}" type="slidenum">
              <a:rPr lang="en-CA" smtClean="0"/>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7C0B0B18-0425-4A31-A187-C0316847B7A8}" type="slidenum">
              <a:rPr lang="en-CA" smtClean="0"/>
              <a:t>‹#›</a:t>
            </a:fld>
            <a:endParaRPr lang="en-CA"/>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D7D12CE5-A511-4A99-91F1-4E077AD7BE63}" type="datetimeFigureOut">
              <a:rPr lang="en-CA" smtClean="0"/>
              <a:t>2017-02-27</a:t>
            </a:fld>
            <a:endParaRPr lang="en-CA"/>
          </a:p>
        </p:txBody>
      </p:sp>
      <p:sp>
        <p:nvSpPr>
          <p:cNvPr id="6" name="Footer Placeholder 5"/>
          <p:cNvSpPr>
            <a:spLocks noGrp="1"/>
          </p:cNvSpPr>
          <p:nvPr>
            <p:ph type="ftr" sz="quarter" idx="11"/>
          </p:nvPr>
        </p:nvSpPr>
        <p:spPr>
          <a:xfrm>
            <a:off x="301752" y="6410848"/>
            <a:ext cx="3383280" cy="365760"/>
          </a:xfrm>
        </p:spPr>
        <p:txBody>
          <a:bodyPr/>
          <a:lstStyle/>
          <a:p>
            <a:endParaRPr lang="en-C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7C0B0B18-0425-4A31-A187-C0316847B7A8}" type="slidenum">
              <a:rPr lang="en-CA" smtClean="0"/>
              <a:t>‹#›</a:t>
            </a:fld>
            <a:endParaRPr lang="en-CA"/>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D7D12CE5-A511-4A99-91F1-4E077AD7BE63}" type="datetimeFigureOut">
              <a:rPr lang="en-CA" smtClean="0"/>
              <a:t>2017-02-27</a:t>
            </a:fld>
            <a:endParaRPr lang="en-CA"/>
          </a:p>
        </p:txBody>
      </p:sp>
      <p:sp>
        <p:nvSpPr>
          <p:cNvPr id="6" name="Footer Placeholder 5"/>
          <p:cNvSpPr>
            <a:spLocks noGrp="1"/>
          </p:cNvSpPr>
          <p:nvPr>
            <p:ph type="ftr" sz="quarter" idx="11"/>
          </p:nvPr>
        </p:nvSpPr>
        <p:spPr>
          <a:xfrm>
            <a:off x="301752" y="6410848"/>
            <a:ext cx="3584448" cy="365760"/>
          </a:xfrm>
        </p:spPr>
        <p:txBody>
          <a:bodyPr/>
          <a:lstStyle/>
          <a:p>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7D12CE5-A511-4A99-91F1-4E077AD7BE63}" type="datetimeFigureOut">
              <a:rPr lang="en-CA" smtClean="0"/>
              <a:t>2017-02-27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7C0B0B18-0425-4A31-A187-C0316847B7A8}" type="slidenum">
              <a:rPr lang="en-CA" smtClean="0"/>
              <a:t>‹#›</a:t>
            </a:fld>
            <a:endParaRPr lang="en-CA"/>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7C0B0B18-0425-4A31-A187-C0316847B7A8}" type="slidenum">
              <a:rPr lang="en-CA" smtClean="0"/>
              <a:t>‹#›</a:t>
            </a:fld>
            <a:endParaRPr lang="en-CA"/>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7D12CE5-A511-4A99-91F1-4E077AD7BE63}" type="datetimeFigureOut">
              <a:rPr lang="en-CA" smtClean="0"/>
              <a:t>2017-02-27</a:t>
            </a:fld>
            <a:endParaRPr lang="en-CA"/>
          </a:p>
        </p:txBody>
      </p:sp>
      <p:sp>
        <p:nvSpPr>
          <p:cNvPr id="5" name="Footer Placeholder 4"/>
          <p:cNvSpPr>
            <a:spLocks noGrp="1"/>
          </p:cNvSpPr>
          <p:nvPr>
            <p:ph type="ftr" sz="quarter" idx="11"/>
          </p:nvPr>
        </p:nvSpPr>
        <p:spPr/>
        <p:txBody>
          <a:bodyPr/>
          <a:lstStyle/>
          <a:p>
            <a:endParaRPr lang="en-CA"/>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D7D12CE5-A511-4A99-91F1-4E077AD7BE63}" type="datetimeFigureOut">
              <a:rPr lang="en-CA" smtClean="0"/>
              <a:t>2017-02-27</a:t>
            </a:fld>
            <a:endParaRPr lang="en-CA"/>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CA"/>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7C0B0B18-0425-4A31-A187-C0316847B7A8}" type="slidenum">
              <a:rPr lang="en-CA" smtClean="0"/>
              <a:t>‹#›</a:t>
            </a:fld>
            <a:endParaRPr lang="en-CA"/>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Related image"/>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
        <p:nvSpPr>
          <p:cNvPr id="3" name="Subtitle 2"/>
          <p:cNvSpPr>
            <a:spLocks noGrp="1"/>
          </p:cNvSpPr>
          <p:nvPr>
            <p:ph type="subTitle" idx="1"/>
          </p:nvPr>
        </p:nvSpPr>
        <p:spPr/>
        <p:txBody>
          <a:bodyPr/>
          <a:lstStyle/>
          <a:p>
            <a:endParaRPr lang="en-CA" dirty="0"/>
          </a:p>
        </p:txBody>
      </p:sp>
      <p:sp>
        <p:nvSpPr>
          <p:cNvPr id="2" name="Title 1"/>
          <p:cNvSpPr>
            <a:spLocks noGrp="1"/>
          </p:cNvSpPr>
          <p:nvPr>
            <p:ph type="ctrTitle"/>
          </p:nvPr>
        </p:nvSpPr>
        <p:spPr>
          <a:ln>
            <a:solidFill>
              <a:srgbClr val="00B050"/>
            </a:solidFill>
          </a:ln>
        </p:spPr>
        <p:txBody>
          <a:bodyPr>
            <a:normAutofit fontScale="90000"/>
          </a:bodyPr>
          <a:lstStyle/>
          <a:p>
            <a:r>
              <a:rPr lang="en-CA" b="1" dirty="0" smtClean="0">
                <a:ln>
                  <a:solidFill>
                    <a:srgbClr val="FFFF00"/>
                  </a:solidFill>
                </a:ln>
                <a:solidFill>
                  <a:schemeClr val="bg1"/>
                </a:solidFill>
              </a:rPr>
              <a:t>Crown expectations for small stream outcomes under FRPA</a:t>
            </a:r>
            <a:endParaRPr lang="en-CA" b="1" dirty="0">
              <a:ln>
                <a:solidFill>
                  <a:srgbClr val="FFFF00"/>
                </a:solidFill>
              </a:ln>
              <a:solidFill>
                <a:schemeClr val="bg1"/>
              </a:solidFill>
            </a:endParaRPr>
          </a:p>
        </p:txBody>
      </p:sp>
    </p:spTree>
    <p:extLst>
      <p:ext uri="{BB962C8B-B14F-4D97-AF65-F5344CB8AC3E}">
        <p14:creationId xmlns:p14="http://schemas.microsoft.com/office/powerpoint/2010/main" val="17924720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r>
              <a:rPr lang="en-CA" b="1" dirty="0" smtClean="0"/>
              <a:t>FPPR Section 8</a:t>
            </a:r>
            <a:r>
              <a:rPr lang="en-CA" dirty="0"/>
              <a:t>  The objective set by government for water, fish, wildlife and biodiversity within riparian areas is, without unduly reducing the supply of timber from British Columbia's forests, to conserve, at the landscape level, the water quality, fish habitat, wildlife habitat and biodiversity associated with those riparian areas.</a:t>
            </a:r>
          </a:p>
          <a:p>
            <a:pPr marL="0" indent="0">
              <a:buNone/>
            </a:pPr>
            <a:endParaRPr lang="en-CA" dirty="0"/>
          </a:p>
        </p:txBody>
      </p:sp>
      <p:sp>
        <p:nvSpPr>
          <p:cNvPr id="4" name="Title 3"/>
          <p:cNvSpPr>
            <a:spLocks noGrp="1"/>
          </p:cNvSpPr>
          <p:nvPr>
            <p:ph type="title"/>
          </p:nvPr>
        </p:nvSpPr>
        <p:spPr/>
        <p:txBody>
          <a:bodyPr>
            <a:noAutofit/>
          </a:bodyPr>
          <a:lstStyle/>
          <a:p>
            <a:r>
              <a:rPr lang="en-CA" sz="2400" b="1" dirty="0" smtClean="0"/>
              <a:t>Objectives set by government for water, fish, wildlife and biodiversity within riparian areas.</a:t>
            </a:r>
            <a:endParaRPr lang="en-CA" sz="2400" dirty="0"/>
          </a:p>
        </p:txBody>
      </p:sp>
    </p:spTree>
    <p:extLst>
      <p:ext uri="{BB962C8B-B14F-4D97-AF65-F5344CB8AC3E}">
        <p14:creationId xmlns:p14="http://schemas.microsoft.com/office/powerpoint/2010/main" val="25305517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CA" sz="2600" dirty="0" smtClean="0">
                <a:solidFill>
                  <a:schemeClr val="tx1"/>
                </a:solidFill>
              </a:rPr>
              <a:t>Does the Crown provide any other guidance around expected outcomes for streams?</a:t>
            </a:r>
            <a:endParaRPr lang="en-CA" sz="2600" dirty="0">
              <a:solidFill>
                <a:schemeClr val="tx1"/>
              </a:solidFill>
            </a:endParaRPr>
          </a:p>
        </p:txBody>
      </p:sp>
      <p:pic>
        <p:nvPicPr>
          <p:cNvPr id="8" name="Picture 7" descr="Image result for forest stream clip art"/>
          <p:cNvPicPr/>
          <p:nvPr/>
        </p:nvPicPr>
        <p:blipFill>
          <a:blip r:embed="rId2">
            <a:extLst>
              <a:ext uri="{28A0092B-C50C-407E-A947-70E740481C1C}">
                <a14:useLocalDpi xmlns:a14="http://schemas.microsoft.com/office/drawing/2010/main" val="0"/>
              </a:ext>
            </a:extLst>
          </a:blip>
          <a:srcRect/>
          <a:stretch>
            <a:fillRect/>
          </a:stretch>
        </p:blipFill>
        <p:spPr bwMode="auto">
          <a:xfrm>
            <a:off x="192334" y="1412776"/>
            <a:ext cx="6755930" cy="4968552"/>
          </a:xfrm>
          <a:prstGeom prst="rect">
            <a:avLst/>
          </a:prstGeom>
          <a:noFill/>
          <a:ln>
            <a:noFill/>
          </a:ln>
        </p:spPr>
      </p:pic>
      <p:pic>
        <p:nvPicPr>
          <p:cNvPr id="6" name="Content Placeholder 5" descr="Scratching Head Clipart Images ..."/>
          <p:cNvPicPr>
            <a:picLocks noGrp="1"/>
          </p:cNvPicPr>
          <p:nvPr>
            <p:ph sz="quarter" idx="1"/>
          </p:nvPr>
        </p:nvPicPr>
        <p:blipFill>
          <a:blip r:embed="rId3" cstate="print">
            <a:extLst>
              <a:ext uri="{28A0092B-C50C-407E-A947-70E740481C1C}">
                <a14:useLocalDpi xmlns:a14="http://schemas.microsoft.com/office/drawing/2010/main" val="0"/>
              </a:ext>
            </a:extLst>
          </a:blip>
          <a:srcRect/>
          <a:stretch>
            <a:fillRect/>
          </a:stretch>
        </p:blipFill>
        <p:spPr bwMode="auto">
          <a:xfrm>
            <a:off x="6948264" y="2276872"/>
            <a:ext cx="1497715" cy="3894311"/>
          </a:xfrm>
          <a:prstGeom prst="rect">
            <a:avLst/>
          </a:prstGeom>
          <a:noFill/>
          <a:ln>
            <a:noFill/>
          </a:ln>
        </p:spPr>
      </p:pic>
    </p:spTree>
    <p:extLst>
      <p:ext uri="{BB962C8B-B14F-4D97-AF65-F5344CB8AC3E}">
        <p14:creationId xmlns:p14="http://schemas.microsoft.com/office/powerpoint/2010/main" val="19843697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It does!</a:t>
            </a:r>
            <a:endParaRPr lang="en-CA" dirty="0"/>
          </a:p>
        </p:txBody>
      </p:sp>
      <p:sp>
        <p:nvSpPr>
          <p:cNvPr id="3" name="Content Placeholder 2"/>
          <p:cNvSpPr>
            <a:spLocks noGrp="1"/>
          </p:cNvSpPr>
          <p:nvPr>
            <p:ph sz="quarter" idx="1"/>
          </p:nvPr>
        </p:nvSpPr>
        <p:spPr/>
        <p:txBody>
          <a:bodyPr/>
          <a:lstStyle/>
          <a:p>
            <a:pPr marL="0" indent="0">
              <a:buNone/>
            </a:pPr>
            <a:endParaRPr lang="en-CA" dirty="0"/>
          </a:p>
        </p:txBody>
      </p:sp>
      <p:pic>
        <p:nvPicPr>
          <p:cNvPr id="5" name="Picture 4" descr="Image result for word bubble clip art"/>
          <p:cNvPicPr/>
          <p:nvPr/>
        </p:nvPicPr>
        <p:blipFill>
          <a:blip r:embed="rId2">
            <a:extLst>
              <a:ext uri="{28A0092B-C50C-407E-A947-70E740481C1C}">
                <a14:useLocalDpi xmlns:a14="http://schemas.microsoft.com/office/drawing/2010/main" val="0"/>
              </a:ext>
            </a:extLst>
          </a:blip>
          <a:srcRect/>
          <a:stretch>
            <a:fillRect/>
          </a:stretch>
        </p:blipFill>
        <p:spPr bwMode="auto">
          <a:xfrm>
            <a:off x="899592" y="1589795"/>
            <a:ext cx="6912768" cy="4596383"/>
          </a:xfrm>
          <a:prstGeom prst="rect">
            <a:avLst/>
          </a:prstGeom>
          <a:noFill/>
          <a:ln>
            <a:noFill/>
          </a:ln>
        </p:spPr>
      </p:pic>
      <p:sp>
        <p:nvSpPr>
          <p:cNvPr id="6" name="TextBox 5"/>
          <p:cNvSpPr txBox="1"/>
          <p:nvPr/>
        </p:nvSpPr>
        <p:spPr>
          <a:xfrm>
            <a:off x="1907704" y="2348880"/>
            <a:ext cx="5112568" cy="1107996"/>
          </a:xfrm>
          <a:prstGeom prst="rect">
            <a:avLst/>
          </a:prstGeom>
          <a:noFill/>
        </p:spPr>
        <p:txBody>
          <a:bodyPr wrap="square" rtlCol="0">
            <a:spAutoFit/>
          </a:bodyPr>
          <a:lstStyle/>
          <a:p>
            <a:r>
              <a:rPr lang="en-CA" sz="6600" dirty="0" smtClean="0">
                <a:solidFill>
                  <a:srgbClr val="FF0000"/>
                </a:solidFill>
              </a:rPr>
              <a:t>The Factors !</a:t>
            </a:r>
            <a:endParaRPr lang="en-CA" sz="6600" dirty="0">
              <a:solidFill>
                <a:srgbClr val="FF0000"/>
              </a:solidFill>
            </a:endParaRPr>
          </a:p>
        </p:txBody>
      </p:sp>
    </p:spTree>
    <p:extLst>
      <p:ext uri="{BB962C8B-B14F-4D97-AF65-F5344CB8AC3E}">
        <p14:creationId xmlns:p14="http://schemas.microsoft.com/office/powerpoint/2010/main" val="10022842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sz="2100" dirty="0" smtClean="0"/>
              <a:t>Factors relating to objective set by government for water, fish, wildlife, and biodiversity in riparian areas.  FPPR Schedule 1, Section 2</a:t>
            </a:r>
            <a:endParaRPr lang="en-CA" sz="2100" dirty="0"/>
          </a:p>
        </p:txBody>
      </p:sp>
      <p:sp>
        <p:nvSpPr>
          <p:cNvPr id="3" name="Content Placeholder 2"/>
          <p:cNvSpPr>
            <a:spLocks noGrp="1"/>
          </p:cNvSpPr>
          <p:nvPr>
            <p:ph sz="quarter" idx="1"/>
          </p:nvPr>
        </p:nvSpPr>
        <p:spPr/>
        <p:txBody>
          <a:bodyPr>
            <a:normAutofit fontScale="85000" lnSpcReduction="10000"/>
          </a:bodyPr>
          <a:lstStyle/>
          <a:p>
            <a:pPr marL="0" indent="0">
              <a:buNone/>
            </a:pPr>
            <a:r>
              <a:rPr lang="en-CA" b="1" dirty="0" smtClean="0"/>
              <a:t>2</a:t>
            </a:r>
            <a:r>
              <a:rPr lang="en-CA" dirty="0"/>
              <a:t>  The following factors apply to a result or strategy for the objective set out in section 8 </a:t>
            </a:r>
            <a:r>
              <a:rPr lang="en-CA" i="1" dirty="0"/>
              <a:t>[objectives set by government for water, fish, wildlife and biodiversity within riparian areas]</a:t>
            </a:r>
            <a:r>
              <a:rPr lang="en-CA" dirty="0"/>
              <a:t>:</a:t>
            </a:r>
          </a:p>
          <a:p>
            <a:r>
              <a:rPr lang="en-CA" dirty="0"/>
              <a:t>(a) the type of management regime that is required for a riparian area, having regard to</a:t>
            </a:r>
          </a:p>
          <a:p>
            <a:pPr lvl="1"/>
            <a:r>
              <a:rPr lang="en-CA" dirty="0"/>
              <a:t>(i) the need to buffer the aquatic ecosystem of a stream, wetland or lake from the introduction of materials that are deleterious to water quality or fish habitat,</a:t>
            </a:r>
          </a:p>
          <a:p>
            <a:pPr lvl="1"/>
            <a:r>
              <a:rPr lang="en-CA" dirty="0"/>
              <a:t>(ii) the role played by trees and understory vegetation in conserving water quality, fish habitat, wildlife habitat and biodiversity,</a:t>
            </a:r>
          </a:p>
          <a:p>
            <a:pPr lvl="1"/>
            <a:r>
              <a:rPr lang="en-CA" dirty="0"/>
              <a:t>(iii) the need to maintain stream bank and stream channel integrity, and</a:t>
            </a:r>
          </a:p>
          <a:p>
            <a:pPr lvl="1"/>
            <a:r>
              <a:rPr lang="en-CA" dirty="0"/>
              <a:t>(iv) the relative importance and sensitivity of different riparian classes of streams, wetlands and lakes in conserving water quality, fish habitat, wildlife habitat and biodiversity;</a:t>
            </a:r>
          </a:p>
          <a:p>
            <a:endParaRPr lang="en-CA" dirty="0"/>
          </a:p>
        </p:txBody>
      </p:sp>
    </p:spTree>
    <p:extLst>
      <p:ext uri="{BB962C8B-B14F-4D97-AF65-F5344CB8AC3E}">
        <p14:creationId xmlns:p14="http://schemas.microsoft.com/office/powerpoint/2010/main" val="19465564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sz="2300" dirty="0"/>
              <a:t>Factors relating to objective set by government for water, fish, wildlife, and biodiversity in riparian areas.  FPPR Schedule 1, Section 2</a:t>
            </a:r>
          </a:p>
        </p:txBody>
      </p:sp>
      <p:sp>
        <p:nvSpPr>
          <p:cNvPr id="3" name="Content Placeholder 2"/>
          <p:cNvSpPr>
            <a:spLocks noGrp="1"/>
          </p:cNvSpPr>
          <p:nvPr>
            <p:ph sz="quarter" idx="1"/>
          </p:nvPr>
        </p:nvSpPr>
        <p:spPr/>
        <p:txBody>
          <a:bodyPr/>
          <a:lstStyle/>
          <a:p>
            <a:r>
              <a:rPr lang="en-CA" dirty="0"/>
              <a:t>(b) the type, timing or intensity of forest practices that can be carried out within the context of a management regime referred to in paragraph (a);</a:t>
            </a:r>
          </a:p>
          <a:p>
            <a:r>
              <a:rPr lang="en-CA" dirty="0"/>
              <a:t>(c) the role of forest shading in controlling an increase in temperature within a temperature sensitive stream, if the increase might have a deleterious effect on fish or fish habitat.</a:t>
            </a:r>
          </a:p>
          <a:p>
            <a:endParaRPr lang="en-CA" dirty="0"/>
          </a:p>
        </p:txBody>
      </p:sp>
    </p:spTree>
    <p:extLst>
      <p:ext uri="{BB962C8B-B14F-4D97-AF65-F5344CB8AC3E}">
        <p14:creationId xmlns:p14="http://schemas.microsoft.com/office/powerpoint/2010/main" val="21731525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040160"/>
          </a:xfrm>
        </p:spPr>
        <p:txBody>
          <a:bodyPr>
            <a:noAutofit/>
          </a:bodyPr>
          <a:lstStyle/>
          <a:p>
            <a:r>
              <a:rPr lang="en-CA" sz="3200" dirty="0" smtClean="0"/>
              <a:t>A factor:  </a:t>
            </a:r>
            <a:r>
              <a:rPr lang="en-CA" sz="3200" dirty="0"/>
              <a:t>Sedimentation that could impact water quality and fish </a:t>
            </a:r>
            <a:r>
              <a:rPr lang="en-CA" sz="3200" dirty="0" smtClean="0"/>
              <a:t>habitat</a:t>
            </a:r>
            <a:endParaRPr lang="en-CA" sz="3200" dirty="0"/>
          </a:p>
        </p:txBody>
      </p:sp>
      <p:pic>
        <p:nvPicPr>
          <p:cNvPr id="4" name="Content Placeholder 3" descr="Image result for stream sedimentation"/>
          <p:cNvPicPr>
            <a:picLocks noGrp="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467544" y="1412776"/>
            <a:ext cx="8280920" cy="4968552"/>
          </a:xfrm>
          <a:prstGeom prst="rect">
            <a:avLst/>
          </a:prstGeom>
          <a:ln>
            <a:noFill/>
          </a:ln>
          <a:effectLst>
            <a:softEdge rad="112500"/>
          </a:effectLst>
        </p:spPr>
      </p:pic>
    </p:spTree>
    <p:extLst>
      <p:ext uri="{BB962C8B-B14F-4D97-AF65-F5344CB8AC3E}">
        <p14:creationId xmlns:p14="http://schemas.microsoft.com/office/powerpoint/2010/main" val="19952393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112168"/>
          </a:xfrm>
        </p:spPr>
        <p:txBody>
          <a:bodyPr>
            <a:noAutofit/>
          </a:bodyPr>
          <a:lstStyle/>
          <a:p>
            <a:r>
              <a:rPr lang="en-CA" sz="2600" dirty="0" smtClean="0"/>
              <a:t>A factor:  The </a:t>
            </a:r>
            <a:r>
              <a:rPr lang="en-CA" sz="2600" dirty="0"/>
              <a:t>role that trees and vegetation play in conserving water quality, fish &amp; wildlife habitat and </a:t>
            </a:r>
            <a:r>
              <a:rPr lang="en-CA" sz="2600" dirty="0" smtClean="0"/>
              <a:t>biodiversity</a:t>
            </a:r>
            <a:endParaRPr lang="en-CA" sz="2600" dirty="0"/>
          </a:p>
        </p:txBody>
      </p:sp>
      <p:pic>
        <p:nvPicPr>
          <p:cNvPr id="1026"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1225122" y="1412776"/>
            <a:ext cx="6689204" cy="496855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66049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68152"/>
          </a:xfrm>
        </p:spPr>
        <p:txBody>
          <a:bodyPr>
            <a:noAutofit/>
          </a:bodyPr>
          <a:lstStyle/>
          <a:p>
            <a:r>
              <a:rPr lang="en-CA" sz="2600" dirty="0" smtClean="0"/>
              <a:t>A factor:  </a:t>
            </a:r>
            <a:r>
              <a:rPr lang="en-CA" sz="2600" dirty="0"/>
              <a:t>The need to maintain stream banks and </a:t>
            </a:r>
            <a:r>
              <a:rPr lang="en-CA" sz="2600" dirty="0" smtClean="0"/>
              <a:t>channels</a:t>
            </a:r>
            <a:endParaRPr lang="en-CA" sz="2600" dirty="0"/>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393307"/>
            <a:ext cx="5976664" cy="489778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86080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112168"/>
          </a:xfrm>
        </p:spPr>
        <p:txBody>
          <a:bodyPr>
            <a:normAutofit/>
          </a:bodyPr>
          <a:lstStyle/>
          <a:p>
            <a:r>
              <a:rPr lang="en-CA" dirty="0" smtClean="0"/>
              <a:t>A factor:  Relative </a:t>
            </a:r>
            <a:r>
              <a:rPr lang="en-CA" dirty="0"/>
              <a:t>importance of different riparian classes of </a:t>
            </a:r>
            <a:r>
              <a:rPr lang="en-CA" dirty="0" smtClean="0"/>
              <a:t>streams</a:t>
            </a:r>
            <a:endParaRPr lang="en-CA" dirty="0"/>
          </a:p>
        </p:txBody>
      </p:sp>
      <p:pic>
        <p:nvPicPr>
          <p:cNvPr id="4" name="Content Placeholder 3" descr="Image result for s3 stream riparian logging"/>
          <p:cNvPicPr>
            <a:picLocks noGrp="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2195736" y="1750810"/>
            <a:ext cx="6720408" cy="4558509"/>
          </a:xfrm>
          <a:prstGeom prst="rect">
            <a:avLst/>
          </a:prstGeom>
          <a:ln>
            <a:noFill/>
          </a:ln>
          <a:effectLst>
            <a:softEdge rad="112500"/>
          </a:effec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748588"/>
            <a:ext cx="4392488" cy="462566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33472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968152"/>
          </a:xfrm>
        </p:spPr>
        <p:txBody>
          <a:bodyPr>
            <a:normAutofit fontScale="90000"/>
          </a:bodyPr>
          <a:lstStyle/>
          <a:p>
            <a:r>
              <a:rPr lang="en-CA" dirty="0" smtClean="0"/>
              <a:t>A factor:  </a:t>
            </a:r>
            <a:r>
              <a:rPr lang="en-CA" dirty="0"/>
              <a:t>The type, timing and intensity of forest </a:t>
            </a:r>
            <a:r>
              <a:rPr lang="en-CA" dirty="0" smtClean="0"/>
              <a:t>practices</a:t>
            </a:r>
            <a:endParaRPr lang="en-CA" dirty="0"/>
          </a:p>
        </p:txBody>
      </p:sp>
      <p:pic>
        <p:nvPicPr>
          <p:cNvPr id="2051" name="Picture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755576" y="1268760"/>
            <a:ext cx="7776864" cy="53600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662036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CA" sz="2400" dirty="0" smtClean="0"/>
              <a:t>A factor:  </a:t>
            </a:r>
            <a:r>
              <a:rPr lang="en-CA" sz="2400" dirty="0"/>
              <a:t>The role that forest shading plays in controlling temperature within a temperature sensitive </a:t>
            </a:r>
            <a:r>
              <a:rPr lang="en-CA" sz="2400" dirty="0" smtClean="0"/>
              <a:t>stream</a:t>
            </a:r>
            <a:endParaRPr lang="en-CA" sz="2400" dirty="0"/>
          </a:p>
        </p:txBody>
      </p:sp>
      <p:pic>
        <p:nvPicPr>
          <p:cNvPr id="8" name="Content Placeholder 7" descr="C:\Users\anashfor\AppData\Local\Microsoft\Windows\Temporary Internet Files\Content.Outlook\NWLGOH0K\321 Blk T2 Stn3 0+40 619464 x 5669824 (2).JPG"/>
          <p:cNvPicPr>
            <a:picLocks noGrp="1"/>
          </p:cNvPicPr>
          <p:nvPr>
            <p:ph sz="quarter" idx="1"/>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484784"/>
            <a:ext cx="4752528" cy="5184576"/>
          </a:xfrm>
          <a:prstGeom prst="rect">
            <a:avLst/>
          </a:prstGeom>
          <a:ln>
            <a:noFill/>
          </a:ln>
          <a:effectLst>
            <a:softEdge rad="112500"/>
          </a:effec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2" y="1502366"/>
            <a:ext cx="4500092" cy="516699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512232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CA" sz="2600" dirty="0" smtClean="0"/>
              <a:t>The factors are awesome, but is there any other guidance……..?</a:t>
            </a:r>
            <a:endParaRPr lang="en-CA" sz="2600" dirty="0"/>
          </a:p>
        </p:txBody>
      </p:sp>
      <p:pic>
        <p:nvPicPr>
          <p:cNvPr id="8" name="Picture 7" descr="Image result for forest stream clip art"/>
          <p:cNvPicPr/>
          <p:nvPr/>
        </p:nvPicPr>
        <p:blipFill>
          <a:blip r:embed="rId2">
            <a:extLst>
              <a:ext uri="{28A0092B-C50C-407E-A947-70E740481C1C}">
                <a14:useLocalDpi xmlns:a14="http://schemas.microsoft.com/office/drawing/2010/main" val="0"/>
              </a:ext>
            </a:extLst>
          </a:blip>
          <a:srcRect/>
          <a:stretch>
            <a:fillRect/>
          </a:stretch>
        </p:blipFill>
        <p:spPr bwMode="auto">
          <a:xfrm>
            <a:off x="192334" y="1412776"/>
            <a:ext cx="6755930" cy="4968552"/>
          </a:xfrm>
          <a:prstGeom prst="rect">
            <a:avLst/>
          </a:prstGeom>
          <a:noFill/>
          <a:ln>
            <a:noFill/>
          </a:ln>
        </p:spPr>
      </p:pic>
      <p:pic>
        <p:nvPicPr>
          <p:cNvPr id="6" name="Content Placeholder 5" descr="Scratching Head Clipart Images ..."/>
          <p:cNvPicPr>
            <a:picLocks noGrp="1"/>
          </p:cNvPicPr>
          <p:nvPr>
            <p:ph sz="quarter" idx="1"/>
          </p:nvPr>
        </p:nvPicPr>
        <p:blipFill>
          <a:blip r:embed="rId3" cstate="print">
            <a:extLst>
              <a:ext uri="{28A0092B-C50C-407E-A947-70E740481C1C}">
                <a14:useLocalDpi xmlns:a14="http://schemas.microsoft.com/office/drawing/2010/main" val="0"/>
              </a:ext>
            </a:extLst>
          </a:blip>
          <a:srcRect/>
          <a:stretch>
            <a:fillRect/>
          </a:stretch>
        </p:blipFill>
        <p:spPr bwMode="auto">
          <a:xfrm>
            <a:off x="6948264" y="2276872"/>
            <a:ext cx="1497715" cy="3894311"/>
          </a:xfrm>
          <a:prstGeom prst="rect">
            <a:avLst/>
          </a:prstGeom>
          <a:noFill/>
          <a:ln>
            <a:noFill/>
          </a:ln>
        </p:spPr>
      </p:pic>
    </p:spTree>
    <p:extLst>
      <p:ext uri="{BB962C8B-B14F-4D97-AF65-F5344CB8AC3E}">
        <p14:creationId xmlns:p14="http://schemas.microsoft.com/office/powerpoint/2010/main" val="22989385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Yes, there is more!</a:t>
            </a:r>
            <a:endParaRPr lang="en-CA" dirty="0"/>
          </a:p>
        </p:txBody>
      </p:sp>
      <p:sp>
        <p:nvSpPr>
          <p:cNvPr id="3" name="Content Placeholder 2"/>
          <p:cNvSpPr>
            <a:spLocks noGrp="1"/>
          </p:cNvSpPr>
          <p:nvPr>
            <p:ph sz="quarter" idx="1"/>
          </p:nvPr>
        </p:nvSpPr>
        <p:spPr/>
        <p:txBody>
          <a:bodyPr/>
          <a:lstStyle/>
          <a:p>
            <a:pPr marL="0" indent="0">
              <a:buNone/>
            </a:pPr>
            <a:endParaRPr lang="en-CA" dirty="0"/>
          </a:p>
        </p:txBody>
      </p:sp>
      <p:pic>
        <p:nvPicPr>
          <p:cNvPr id="5" name="Picture 4" descr="Image result for word bubble clip art"/>
          <p:cNvPicPr/>
          <p:nvPr/>
        </p:nvPicPr>
        <p:blipFill>
          <a:blip r:embed="rId2">
            <a:extLst>
              <a:ext uri="{28A0092B-C50C-407E-A947-70E740481C1C}">
                <a14:useLocalDpi xmlns:a14="http://schemas.microsoft.com/office/drawing/2010/main" val="0"/>
              </a:ext>
            </a:extLst>
          </a:blip>
          <a:srcRect/>
          <a:stretch>
            <a:fillRect/>
          </a:stretch>
        </p:blipFill>
        <p:spPr bwMode="auto">
          <a:xfrm>
            <a:off x="899592" y="1589795"/>
            <a:ext cx="6912768" cy="4596383"/>
          </a:xfrm>
          <a:prstGeom prst="rect">
            <a:avLst/>
          </a:prstGeom>
          <a:noFill/>
          <a:ln>
            <a:noFill/>
          </a:ln>
        </p:spPr>
      </p:pic>
      <p:sp>
        <p:nvSpPr>
          <p:cNvPr id="6" name="TextBox 5"/>
          <p:cNvSpPr txBox="1"/>
          <p:nvPr/>
        </p:nvSpPr>
        <p:spPr>
          <a:xfrm>
            <a:off x="1907704" y="2304058"/>
            <a:ext cx="5112568" cy="707886"/>
          </a:xfrm>
          <a:prstGeom prst="rect">
            <a:avLst/>
          </a:prstGeom>
          <a:noFill/>
        </p:spPr>
        <p:txBody>
          <a:bodyPr wrap="square" rtlCol="0">
            <a:spAutoFit/>
          </a:bodyPr>
          <a:lstStyle/>
          <a:p>
            <a:r>
              <a:rPr lang="en-CA" sz="4000" dirty="0" smtClean="0">
                <a:solidFill>
                  <a:srgbClr val="FF0000"/>
                </a:solidFill>
              </a:rPr>
              <a:t>FPPR section 52(2)!</a:t>
            </a:r>
            <a:endParaRPr lang="en-CA" sz="4000" dirty="0">
              <a:solidFill>
                <a:srgbClr val="FF0000"/>
              </a:solidFill>
            </a:endParaRPr>
          </a:p>
        </p:txBody>
      </p:sp>
    </p:spTree>
    <p:extLst>
      <p:ext uri="{BB962C8B-B14F-4D97-AF65-F5344CB8AC3E}">
        <p14:creationId xmlns:p14="http://schemas.microsoft.com/office/powerpoint/2010/main" val="5855266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FPPR section 52 (2)</a:t>
            </a:r>
            <a:endParaRPr lang="en-CA" dirty="0"/>
          </a:p>
        </p:txBody>
      </p:sp>
      <p:sp>
        <p:nvSpPr>
          <p:cNvPr id="3" name="Content Placeholder 2"/>
          <p:cNvSpPr>
            <a:spLocks noGrp="1"/>
          </p:cNvSpPr>
          <p:nvPr>
            <p:ph sz="quarter" idx="1"/>
          </p:nvPr>
        </p:nvSpPr>
        <p:spPr/>
        <p:txBody>
          <a:bodyPr>
            <a:normAutofit fontScale="70000" lnSpcReduction="20000"/>
          </a:bodyPr>
          <a:lstStyle/>
          <a:p>
            <a:r>
              <a:rPr lang="en-CA" dirty="0"/>
              <a:t>2) An authorized person who cuts, modifies or removes trees in a riparian management zone for an S4, S5 or S6 stream that has trees that contribute significantly to the maintenance of stream bank or channel stability must retain enough trees adjacent to the stream to maintain the stream bank or channel stability, if the stream</a:t>
            </a:r>
          </a:p>
          <a:p>
            <a:r>
              <a:rPr lang="en-CA" dirty="0"/>
              <a:t>(a) is a direct tributary to an S1, S2 or S3 stream,</a:t>
            </a:r>
          </a:p>
          <a:p>
            <a:r>
              <a:rPr lang="en-CA" dirty="0"/>
              <a:t>(b) flows directly into the ocean, at a point near to or where one or more of the following is located:</a:t>
            </a:r>
          </a:p>
          <a:p>
            <a:r>
              <a:rPr lang="en-CA" dirty="0"/>
              <a:t>(i) a herring spawning area;</a:t>
            </a:r>
          </a:p>
          <a:p>
            <a:r>
              <a:rPr lang="en-CA" dirty="0"/>
              <a:t>(ii) a shellfish bed;</a:t>
            </a:r>
          </a:p>
          <a:p>
            <a:r>
              <a:rPr lang="en-CA" dirty="0"/>
              <a:t>(iii) a saltwater marsh area;</a:t>
            </a:r>
          </a:p>
          <a:p>
            <a:r>
              <a:rPr lang="en-CA" dirty="0"/>
              <a:t>(iv) an aquaculture site;</a:t>
            </a:r>
          </a:p>
          <a:p>
            <a:r>
              <a:rPr lang="en-CA" dirty="0"/>
              <a:t>(v) a juvenile salmonid rearing area or an adult salmon holding area, or</a:t>
            </a:r>
          </a:p>
          <a:p>
            <a:r>
              <a:rPr lang="en-CA" dirty="0"/>
              <a:t>(c) flows directly into the ocean at a point near to the location of an area referred to in paragraph (b) and failure to maintain stream bank or channel stability will have a material adverse impact on that area.</a:t>
            </a:r>
          </a:p>
          <a:p>
            <a:endParaRPr lang="en-CA" dirty="0"/>
          </a:p>
        </p:txBody>
      </p:sp>
    </p:spTree>
    <p:extLst>
      <p:ext uri="{BB962C8B-B14F-4D97-AF65-F5344CB8AC3E}">
        <p14:creationId xmlns:p14="http://schemas.microsoft.com/office/powerpoint/2010/main" val="9676177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There are lots of other guidance documents too!</a:t>
            </a:r>
            <a:endParaRPr lang="en-CA" dirty="0"/>
          </a:p>
        </p:txBody>
      </p:sp>
      <p:pic>
        <p:nvPicPr>
          <p:cNvPr id="4" name="Content Placeholder 3"/>
          <p:cNvPicPr>
            <a:picLocks noGrp="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179512" y="1370893"/>
            <a:ext cx="2897923" cy="3786299"/>
          </a:xfrm>
          <a:prstGeom prst="rect">
            <a:avLst/>
          </a:prstGeom>
        </p:spPr>
      </p:pic>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a:off x="1236849" y="2780928"/>
            <a:ext cx="2925886" cy="3763516"/>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9296" y="1004317"/>
            <a:ext cx="2725246" cy="35532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p:nvPr/>
        </p:nvPicPr>
        <p:blipFill>
          <a:blip r:embed="rId5">
            <a:extLst>
              <a:ext uri="{28A0092B-C50C-407E-A947-70E740481C1C}">
                <a14:useLocalDpi xmlns:a14="http://schemas.microsoft.com/office/drawing/2010/main" val="0"/>
              </a:ext>
            </a:extLst>
          </a:blip>
          <a:stretch>
            <a:fillRect/>
          </a:stretch>
        </p:blipFill>
        <p:spPr>
          <a:xfrm>
            <a:off x="3635896" y="1988840"/>
            <a:ext cx="3475856" cy="4198173"/>
          </a:xfrm>
          <a:prstGeom prst="rect">
            <a:avLst/>
          </a:prstGeom>
        </p:spPr>
      </p:pic>
      <p:pic>
        <p:nvPicPr>
          <p:cNvPr id="5" name="Picture 4"/>
          <p:cNvPicPr/>
          <p:nvPr/>
        </p:nvPicPr>
        <p:blipFill>
          <a:blip r:embed="rId6">
            <a:extLst>
              <a:ext uri="{28A0092B-C50C-407E-A947-70E740481C1C}">
                <a14:useLocalDpi xmlns:a14="http://schemas.microsoft.com/office/drawing/2010/main" val="0"/>
              </a:ext>
            </a:extLst>
          </a:blip>
          <a:stretch>
            <a:fillRect/>
          </a:stretch>
        </p:blipFill>
        <p:spPr>
          <a:xfrm>
            <a:off x="6676256" y="3128397"/>
            <a:ext cx="2467744" cy="3563367"/>
          </a:xfrm>
          <a:prstGeom prst="rect">
            <a:avLst/>
          </a:prstGeom>
        </p:spPr>
      </p:pic>
    </p:spTree>
    <p:extLst>
      <p:ext uri="{BB962C8B-B14F-4D97-AF65-F5344CB8AC3E}">
        <p14:creationId xmlns:p14="http://schemas.microsoft.com/office/powerpoint/2010/main" val="39774529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FSP approval test</a:t>
            </a:r>
            <a:endParaRPr lang="en-CA" dirty="0"/>
          </a:p>
        </p:txBody>
      </p:sp>
      <p:sp>
        <p:nvSpPr>
          <p:cNvPr id="3" name="Content Placeholder 2"/>
          <p:cNvSpPr>
            <a:spLocks noGrp="1"/>
          </p:cNvSpPr>
          <p:nvPr>
            <p:ph sz="quarter" idx="1"/>
          </p:nvPr>
        </p:nvSpPr>
        <p:spPr/>
        <p:txBody>
          <a:bodyPr>
            <a:normAutofit/>
          </a:bodyPr>
          <a:lstStyle/>
          <a:p>
            <a:r>
              <a:rPr lang="en-CA" sz="4400" dirty="0" smtClean="0"/>
              <a:t>Your result or strategy must:</a:t>
            </a:r>
          </a:p>
          <a:p>
            <a:pPr lvl="1"/>
            <a:r>
              <a:rPr lang="en-CA" sz="4400" dirty="0" smtClean="0"/>
              <a:t>1) be consistent with the objective</a:t>
            </a:r>
          </a:p>
          <a:p>
            <a:pPr lvl="1"/>
            <a:r>
              <a:rPr lang="en-CA" sz="4400" dirty="0" smtClean="0"/>
              <a:t>2) be measurable or verifiable</a:t>
            </a:r>
            <a:endParaRPr lang="en-CA" sz="4400" dirty="0"/>
          </a:p>
        </p:txBody>
      </p:sp>
    </p:spTree>
    <p:extLst>
      <p:ext uri="{BB962C8B-B14F-4D97-AF65-F5344CB8AC3E}">
        <p14:creationId xmlns:p14="http://schemas.microsoft.com/office/powerpoint/2010/main" val="8717545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2700" dirty="0" smtClean="0"/>
              <a:t>ADM Stewardship Recommendations, FREP Report 38</a:t>
            </a:r>
            <a:endParaRPr lang="en-CA" sz="2700" dirty="0"/>
          </a:p>
        </p:txBody>
      </p:sp>
      <p:sp>
        <p:nvSpPr>
          <p:cNvPr id="3" name="Content Placeholder 2"/>
          <p:cNvSpPr>
            <a:spLocks noGrp="1"/>
          </p:cNvSpPr>
          <p:nvPr>
            <p:ph sz="quarter" idx="1"/>
          </p:nvPr>
        </p:nvSpPr>
        <p:spPr/>
        <p:txBody>
          <a:bodyPr/>
          <a:lstStyle/>
          <a:p>
            <a:endParaRPr lang="en-CA" dirty="0"/>
          </a:p>
        </p:txBody>
      </p:sp>
      <p:pic>
        <p:nvPicPr>
          <p:cNvPr id="1026" name="Picture 2" descr="image0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812" y="1916832"/>
            <a:ext cx="8571810" cy="381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53801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Example of a strategy to manage small streams</a:t>
            </a:r>
            <a:endParaRPr lang="en-CA" dirty="0"/>
          </a:p>
        </p:txBody>
      </p:sp>
      <p:pic>
        <p:nvPicPr>
          <p:cNvPr id="1027" name="Picture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971600" y="1107432"/>
            <a:ext cx="7344816" cy="5281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99004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1040160"/>
          </a:xfrm>
        </p:spPr>
        <p:txBody>
          <a:bodyPr>
            <a:normAutofit fontScale="90000"/>
          </a:bodyPr>
          <a:lstStyle/>
          <a:p>
            <a:r>
              <a:rPr lang="en-CA" dirty="0" smtClean="0"/>
              <a:t>Example of a complete strategy to manage small streams</a:t>
            </a:r>
            <a:endParaRPr lang="en-CA" dirty="0"/>
          </a:p>
        </p:txBody>
      </p:sp>
      <p:sp>
        <p:nvSpPr>
          <p:cNvPr id="3" name="Content Placeholder 2"/>
          <p:cNvSpPr>
            <a:spLocks noGrp="1"/>
          </p:cNvSpPr>
          <p:nvPr>
            <p:ph sz="quarter" idx="1"/>
          </p:nvPr>
        </p:nvSpPr>
        <p:spPr/>
        <p:txBody>
          <a:bodyPr/>
          <a:lstStyle/>
          <a:p>
            <a:endParaRPr lang="en-CA"/>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412776"/>
            <a:ext cx="8352928" cy="51137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005878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1492</TotalTime>
  <Words>522</Words>
  <Application>Microsoft Office PowerPoint</Application>
  <PresentationFormat>On-screen Show (4:3)</PresentationFormat>
  <Paragraphs>43</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Civic</vt:lpstr>
      <vt:lpstr>Crown expectations for small stream outcomes under FRPA</vt:lpstr>
      <vt:lpstr>Objectives set by government for water, fish, wildlife and biodiversity within riparian areas.</vt:lpstr>
      <vt:lpstr>Does the Crown provide any other guidance around expected outcomes for streams?</vt:lpstr>
      <vt:lpstr>It does!</vt:lpstr>
      <vt:lpstr>Factors relating to objective set by government for water, fish, wildlife, and biodiversity in riparian areas.  FPPR Schedule 1, Section 2</vt:lpstr>
      <vt:lpstr>Factors relating to objective set by government for water, fish, wildlife, and biodiversity in riparian areas.  FPPR Schedule 1, Section 2</vt:lpstr>
      <vt:lpstr>A factor:  Sedimentation that could impact water quality and fish habitat</vt:lpstr>
      <vt:lpstr>A factor:  The role that trees and vegetation play in conserving water quality, fish &amp; wildlife habitat and biodiversity</vt:lpstr>
      <vt:lpstr>A factor:  The need to maintain stream banks and channels</vt:lpstr>
      <vt:lpstr>A factor:  Relative importance of different riparian classes of streams</vt:lpstr>
      <vt:lpstr>A factor:  The type, timing and intensity of forest practices</vt:lpstr>
      <vt:lpstr>A factor:  The role that forest shading plays in controlling temperature within a temperature sensitive stream</vt:lpstr>
      <vt:lpstr>The factors are awesome, but is there any other guidance……..?</vt:lpstr>
      <vt:lpstr>Yes, there is more!</vt:lpstr>
      <vt:lpstr>FPPR section 52 (2)</vt:lpstr>
      <vt:lpstr>There are lots of other guidance documents too!</vt:lpstr>
      <vt:lpstr>FSP approval test</vt:lpstr>
      <vt:lpstr>ADM Stewardship Recommendations, FREP Report 38</vt:lpstr>
      <vt:lpstr>Example of a strategy to manage small streams</vt:lpstr>
      <vt:lpstr>Example of a complete strategy to manage small streams</vt:lpstr>
    </vt:vector>
  </TitlesOfParts>
  <Company>Province of British Columbia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Crown expectations for small stream outcomes under FRPA</dc:title>
  <dc:creator>Ashford, Andrew FLNR:EX</dc:creator>
  <cp:lastModifiedBy>Peter Bradford</cp:lastModifiedBy>
  <cp:revision>41</cp:revision>
  <dcterms:created xsi:type="dcterms:W3CDTF">2017-01-23T16:57:09Z</dcterms:created>
  <dcterms:modified xsi:type="dcterms:W3CDTF">2017-02-27T18:34:07Z</dcterms:modified>
</cp:coreProperties>
</file>